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Comfortaa SemiBold"/>
      <p:regular r:id="rId19"/>
      <p:bold r:id="rId20"/>
    </p:embeddedFont>
    <p:embeddedFont>
      <p:font typeface="Comfortaa Light"/>
      <p:regular r:id="rId21"/>
      <p:bold r:id="rId22"/>
    </p:embeddedFont>
    <p:embeddedFont>
      <p:font typeface="Roboto"/>
      <p:regular r:id="rId23"/>
      <p:bold r:id="rId24"/>
      <p:italic r:id="rId25"/>
      <p:boldItalic r:id="rId26"/>
    </p:embeddedFont>
    <p:embeddedFont>
      <p:font typeface="Comfortaa"/>
      <p:regular r:id="rId27"/>
      <p:bold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SemiBold-bold.fntdata"/><Relationship Id="rId22" Type="http://schemas.openxmlformats.org/officeDocument/2006/relationships/font" Target="fonts/ComfortaaLight-bold.fntdata"/><Relationship Id="rId21" Type="http://schemas.openxmlformats.org/officeDocument/2006/relationships/font" Target="fonts/ComfortaaLight-regular.fntdata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Comfortaa-bold.fntdata"/><Relationship Id="rId27" Type="http://schemas.openxmlformats.org/officeDocument/2006/relationships/font" Target="fonts/Comforta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ComfortaaSemiBold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21c16d22f9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21c16d22f9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21c3468ab9_3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21c3468ab9_3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1c3468ab9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1c3468ab9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21e4c54f2e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21e4c54f2e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21e4c54f2e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21e4c54f2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1c16d22f9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1c16d22f9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1c16d22f9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1c16d22f9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21c16d22f9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21c16d22f9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21c16d22f9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21c16d22f9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21e4c54f2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21e4c54f2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21c3468ab9_3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21c3468ab9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21c3468ab9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21c3468ab9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1c3468ab9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21c3468ab9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Relationship Id="rId4" Type="http://schemas.openxmlformats.org/officeDocument/2006/relationships/image" Target="../media/image3.png"/><Relationship Id="rId10" Type="http://schemas.openxmlformats.org/officeDocument/2006/relationships/image" Target="../media/image5.png"/><Relationship Id="rId9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0" Type="http://schemas.openxmlformats.org/officeDocument/2006/relationships/image" Target="../media/image18.png"/><Relationship Id="rId9" Type="http://schemas.openxmlformats.org/officeDocument/2006/relationships/image" Target="../media/image15.png"/><Relationship Id="rId5" Type="http://schemas.openxmlformats.org/officeDocument/2006/relationships/image" Target="../media/image14.png"/><Relationship Id="rId6" Type="http://schemas.openxmlformats.org/officeDocument/2006/relationships/image" Target="../media/image12.png"/><Relationship Id="rId7" Type="http://schemas.openxmlformats.org/officeDocument/2006/relationships/image" Target="../media/image16.png"/><Relationship Id="rId8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cA6CVe6px2UVVvuFZwJXUZFy6wa0ZC0K/view" TargetMode="External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 rot="2700000">
            <a:off x="-2164693" y="3467795"/>
            <a:ext cx="5564223" cy="191131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 amt="61000"/>
          </a:blip>
          <a:stretch>
            <a:fillRect/>
          </a:stretch>
        </p:blipFill>
        <p:spPr>
          <a:xfrm>
            <a:off x="5090288" y="-112365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0289" y="733263"/>
            <a:ext cx="5452436" cy="3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>
            <p:ph type="title"/>
          </p:nvPr>
        </p:nvSpPr>
        <p:spPr>
          <a:xfrm>
            <a:off x="265150" y="1152463"/>
            <a:ext cx="5537100" cy="9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ru" sz="272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Воссоздание полёта “Простейшего Спутника-1”</a:t>
            </a:r>
            <a:endParaRPr sz="2720">
              <a:solidFill>
                <a:srgbClr val="FFFFFF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279255" y="2018769"/>
            <a:ext cx="456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Команда “Two Men one Ship”</a:t>
            </a:r>
            <a:endParaRPr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5675" y="2603200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4725" y="307332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82375" y="1785450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71350" y="2485210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49200" y="4309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649875" y="21896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41350" y="3282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6772675" y="19642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90575" y="11524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649875" y="754450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524725" y="2336150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8419600" y="2207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3875" y="1400775"/>
            <a:ext cx="323475" cy="3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25725" y="2040875"/>
            <a:ext cx="323475" cy="3234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/>
          <p:nvPr/>
        </p:nvSpPr>
        <p:spPr>
          <a:xfrm rot="1800004">
            <a:off x="-12203" y="4915594"/>
            <a:ext cx="5564390" cy="191125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3"/>
          <p:cNvSpPr/>
          <p:nvPr/>
        </p:nvSpPr>
        <p:spPr>
          <a:xfrm rot="3599996">
            <a:off x="-3618886" y="1424789"/>
            <a:ext cx="5564390" cy="191125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2" name="Google Shape;1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290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-3429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2893"/>
            <a:ext cx="9144000" cy="5486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3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-3429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Итоги</a:t>
            </a:r>
            <a:endParaRPr sz="242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11700" y="1152475"/>
            <a:ext cx="8520600" cy="351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В рамках выполнения проекта наша команда “two men one ship” успешно достигла поставленной цели — симулировать процесс вывода на орбиту первого искусственного спутника Земли «Спутник-1».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Для достижения этой цели мы провели всесторонний анализ данных реальной миссии, разработали физические формулы, создали математическую модель и на ее основе написали программный код для моделирования полета. Использование языка программирования Python позволило нам изучить Matplotlib, что обеспечило высокую точность и надежность расчетов.</a:t>
            </a:r>
            <a:endParaRPr sz="13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84615"/>
              <a:buFont typeface="Arial"/>
              <a:buNone/>
            </a:pPr>
            <a:r>
              <a:rPr lang="ru" sz="13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Виртуальные модели ракеты-носителя и спутника были успешно воссозданы в симуляторе Kerbal Space Program (KSP). Запуск ракеты-носителя, а также выполнение всех этапов миссии, прошли успешно. Однако мы зафиксировали незначительные отклонения от расчетных данных математической модели, которые составили около 5%. Эти отклонения, вероятно, вызваны несовершенством мат. модели и самой KSP</a:t>
            </a:r>
            <a:endParaRPr sz="17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>
            <p:ph type="title"/>
          </p:nvPr>
        </p:nvSpPr>
        <p:spPr>
          <a:xfrm>
            <a:off x="529650" y="428875"/>
            <a:ext cx="32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Гугл диск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7375" y="1285875"/>
            <a:ext cx="257175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 txBox="1"/>
          <p:nvPr>
            <p:ph type="title"/>
          </p:nvPr>
        </p:nvSpPr>
        <p:spPr>
          <a:xfrm>
            <a:off x="5371900" y="428875"/>
            <a:ext cx="324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Гитхаб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09625" y="1285875"/>
            <a:ext cx="257175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type="title"/>
          </p:nvPr>
        </p:nvSpPr>
        <p:spPr>
          <a:xfrm>
            <a:off x="1803450" y="174563"/>
            <a:ext cx="5537100" cy="9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72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Наша Команда</a:t>
            </a:r>
            <a:endParaRPr sz="27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" name="Google Shape;80;p14"/>
          <p:cNvSpPr txBox="1"/>
          <p:nvPr>
            <p:ph idx="1" type="body"/>
          </p:nvPr>
        </p:nvSpPr>
        <p:spPr>
          <a:xfrm>
            <a:off x="2290355" y="802844"/>
            <a:ext cx="45633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rgbClr val="B7B7B7"/>
                </a:solidFill>
                <a:latin typeface="Comfortaa"/>
                <a:ea typeface="Comfortaa"/>
                <a:cs typeface="Comfortaa"/>
                <a:sym typeface="Comfortaa"/>
              </a:rPr>
              <a:t>“Two Men one Ship”</a:t>
            </a:r>
            <a:endParaRPr>
              <a:solidFill>
                <a:srgbClr val="B7B7B7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1" name="Google Shape;81;p14"/>
          <p:cNvSpPr/>
          <p:nvPr/>
        </p:nvSpPr>
        <p:spPr>
          <a:xfrm rot="2700000">
            <a:off x="-2164693" y="3467795"/>
            <a:ext cx="5564223" cy="191131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 rot="1800004">
            <a:off x="-12203" y="4915594"/>
            <a:ext cx="5564390" cy="191125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 rot="3599996">
            <a:off x="-3618886" y="1424789"/>
            <a:ext cx="5564390" cy="1911259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" name="Google Shape;84;p14"/>
          <p:cNvSpPr/>
          <p:nvPr/>
        </p:nvSpPr>
        <p:spPr>
          <a:xfrm>
            <a:off x="1803450" y="1886075"/>
            <a:ext cx="5537100" cy="11355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mfortaa Light"/>
                <a:ea typeface="Comfortaa Light"/>
                <a:cs typeface="Comfortaa Light"/>
                <a:sym typeface="Comfortaa Light"/>
              </a:rPr>
              <a:t>Коновалов Даниил Дмитриевич (М8О-101БВ-24)</a:t>
            </a:r>
            <a:endParaRPr sz="1300">
              <a:latin typeface="Comfortaa Light"/>
              <a:ea typeface="Comfortaa Light"/>
              <a:cs typeface="Comfortaa Light"/>
              <a:sym typeface="Comfortaa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Comfortaa Light"/>
                <a:ea typeface="Comfortaa Light"/>
                <a:cs typeface="Comfortaa Light"/>
                <a:sym typeface="Comfortaa Light"/>
              </a:rPr>
              <a:t>Птушка Максим Олегович (М8О-101БВ-24)</a:t>
            </a:r>
            <a:endParaRPr sz="1300"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1886075" y="2100588"/>
            <a:ext cx="706482" cy="706482"/>
          </a:xfrm>
          <a:prstGeom prst="lightningBol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6" name="Google Shape;86;p14"/>
          <p:cNvSpPr/>
          <p:nvPr/>
        </p:nvSpPr>
        <p:spPr>
          <a:xfrm flipH="1">
            <a:off x="6551559" y="2100588"/>
            <a:ext cx="706482" cy="706482"/>
          </a:xfrm>
          <a:prstGeom prst="lightningBol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4000">
        <p14:prism dir="l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rot="10800000">
            <a:off x="7514100" y="0"/>
            <a:ext cx="1629900" cy="16299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flipH="1">
            <a:off x="7514100" y="3513600"/>
            <a:ext cx="1629900" cy="1629900"/>
          </a:xfrm>
          <a:prstGeom prst="rtTriangl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1450" y="-4"/>
            <a:ext cx="4805100" cy="6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Цели и задачи</a:t>
            </a:r>
            <a:endParaRPr sz="18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p15"/>
          <p:cNvSpPr/>
          <p:nvPr/>
        </p:nvSpPr>
        <p:spPr>
          <a:xfrm>
            <a:off x="1886075" y="2100588"/>
            <a:ext cx="706482" cy="706482"/>
          </a:xfrm>
          <a:prstGeom prst="lightningBol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5" name="Google Shape;95;p15"/>
          <p:cNvSpPr/>
          <p:nvPr/>
        </p:nvSpPr>
        <p:spPr>
          <a:xfrm flipH="1">
            <a:off x="6551559" y="2100588"/>
            <a:ext cx="706482" cy="706482"/>
          </a:xfrm>
          <a:prstGeom prst="lightningBol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7616" y="304800"/>
            <a:ext cx="3591576" cy="1795788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5"/>
          <p:cNvSpPr txBox="1"/>
          <p:nvPr/>
        </p:nvSpPr>
        <p:spPr>
          <a:xfrm>
            <a:off x="303400" y="649700"/>
            <a:ext cx="4201200" cy="3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Цель: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Провести симуляцию в Kerbal Space Program ныне существующей миссии по запуску “Спутника-1” на орбиту земли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Задачи: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Спроектировать космический корабль со спутником на борту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Смоделировать полёт ракеты и спутника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Разработать необходимые для пилотирования программы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Протестировать с помощью симуляции полёта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Рассчитать летные характеристики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Comfortaa"/>
              <a:buChar char="●"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Составить отчёт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8" name="Google Shape;9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7625" y="2532582"/>
            <a:ext cx="3591572" cy="2306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3000">
        <p14:prism dir="l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1450" y="0"/>
            <a:ext cx="5286000" cy="6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Описание Реальной Миссии</a:t>
            </a:r>
            <a:endParaRPr sz="18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6"/>
          <p:cNvSpPr/>
          <p:nvPr/>
        </p:nvSpPr>
        <p:spPr>
          <a:xfrm>
            <a:off x="1886075" y="2100588"/>
            <a:ext cx="706482" cy="706482"/>
          </a:xfrm>
          <a:prstGeom prst="lightningBol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16"/>
          <p:cNvSpPr/>
          <p:nvPr/>
        </p:nvSpPr>
        <p:spPr>
          <a:xfrm flipH="1">
            <a:off x="6551559" y="2100588"/>
            <a:ext cx="706482" cy="706482"/>
          </a:xfrm>
          <a:prstGeom prst="lightningBol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9128" y="646900"/>
            <a:ext cx="2791900" cy="384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182900" y="801125"/>
            <a:ext cx="52860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В рамках данного проекта мы будем говорить о запуске Спутника-1, который был первым искусственным спутником земли, который вышел на орбиту, сам же спутник ещё и предназначался для сбора информации с орбиты земли.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" name="Google Shape;10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00" y="2243750"/>
            <a:ext cx="3733800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 txBox="1"/>
          <p:nvPr/>
        </p:nvSpPr>
        <p:spPr>
          <a:xfrm>
            <a:off x="372400" y="43583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">
                <a:solidFill>
                  <a:schemeClr val="lt1"/>
                </a:solidFill>
                <a:latin typeface="Comfortaa Light"/>
                <a:ea typeface="Comfortaa Light"/>
                <a:cs typeface="Comfortaa Light"/>
                <a:sym typeface="Comfortaa Light"/>
              </a:rPr>
              <a:t>1 — защитный конус, сбрасываемый после выведения спутника на орбиту; 2 — прибор для исследования ультрафиолетового и рентгеновского излучений Солнца; 3 — сферический контейнер с аппаратурой и радиопередатчиками; 4 — силовая рама для крепления аппаратуры; 5 — герметическая кабина с подопытным животным</a:t>
            </a:r>
            <a:endParaRPr sz="400">
              <a:solidFill>
                <a:schemeClr val="lt1"/>
              </a:solidFill>
              <a:latin typeface="Comfortaa Light"/>
              <a:ea typeface="Comfortaa Light"/>
              <a:cs typeface="Comfortaa Light"/>
              <a:sym typeface="Comfortaa Light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1450" y="0"/>
            <a:ext cx="5286000" cy="6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>
                <a:solidFill>
                  <a:srgbClr val="FFFFFF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Математические Модели</a:t>
            </a:r>
            <a:endParaRPr sz="182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05975" y="628975"/>
            <a:ext cx="5286000" cy="3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Выдержка из используемых формул: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descr="{&quot;type&quot;:&quot;$$&quot;,&quot;id&quot;:&quot;1&quot;,&quot;backgroundColorModified&quot;:false,&quot;code&quot;:&quot;$$m\\left(t\\right)\\,=\\begin{cases}\n{m_{dry1}+m_{fuel1}\\left(0\\right)-\\delta_{1}\\cdot t+m_{dry2}+m_{fuel2}\\left(0\\right)+m_{payload,}}&amp;{0\\,\\leq\\,t\\,&lt;\\,t_{switch1},}\\\\\n{m_{dry2}+m_{fuel2}\\left(0\\right)-\\delta_{2}\\cdot\\left(t-t_{switch1}\\right)+m_{payload},}&amp;{t_{switch1}\\leq t&lt;t_{switch2},}\\\\\n{m_{payload},}&amp;{t\\geq t_{switch2.}}\\\\\n\\end{cases}$$&quot;,&quot;font&quot;:{&quot;color&quot;:&quot;#ffffff&quot;,&quot;size&quot;:12,&quot;family&quot;:&quot;Arial&quot;},&quot;backgroundColor&quot;:&quot;#000000&quot;,&quot;aid&quot;:null,&quot;ts&quot;:1735151767032,&quot;cs&quot;:&quot;27YgenQlGJxuY2YVTm4NnQ==&quot;,&quot;size&quot;:{&quot;width&quot;:732.5,&quot;height&quot;:66.5}}" id="116" name="Google Shape;11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700" y="1094804"/>
            <a:ext cx="6977063" cy="6334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2&quot;,&quot;font&quot;:{&quot;color&quot;:&quot;#ffffff&quot;,&quot;family&quot;:&quot;Arial&quot;,&quot;size&quot;:12},&quot;backgroundColor&quot;:&quot;#000000&quot;,&quot;aid&quot;:null,&quot;backgroundColorModified&quot;:false,&quot;code&quot;:&quot;$$h\\left(t+\\Delta t\\right)\\,=\\,h\\left(t\\right)\\,+\\upsilon\\left(t\\right)\\cdot\\Delta t$$&quot;,&quot;type&quot;:&quot;$$&quot;,&quot;ts&quot;:1735151272442,&quot;cs&quot;:&quot;9lEOQaxghCam+FfhQevshg==&quot;,&quot;size&quot;:{&quot;width&quot;:242.79999999999995,&quot;height&quot;:19}}"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25" y="4634350"/>
            <a:ext cx="231267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family&quot;:&quot;Arial&quot;,&quot;size&quot;:12,&quot;color&quot;:&quot;#ffffff&quot;},&quot;backgroundColor&quot;:&quot;#000000&quot;,&quot;aid&quot;:null,&quot;code&quot;:&quot;$$\\upsilon\\left(t+\\Delta t\\right)\\,=\\,\\upsilon\\left(t\\right)\\,+a\\left(t\\right)\\cdot\\Delta t$$&quot;,&quot;id&quot;:&quot;2&quot;,&quot;backgroundColorModified&quot;:false,&quot;ts&quot;:1735151338346,&quot;cs&quot;:&quot;ThED1ZtWrQSrS60IVZOBjw==&quot;,&quot;size&quot;:{&quot;width&quot;:241.60000000000002,&quot;height&quot;:19}}"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5965" y="4368738"/>
            <a:ext cx="2301240" cy="1809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000000&quot;,&quot;id&quot;:&quot;2&quot;,&quot;font&quot;:{&quot;size&quot;:12,&quot;family&quot;:&quot;Arial&quot;,&quot;color&quot;:&quot;#ffffff&quot;},&quot;aid&quot;:null,&quot;code&quot;:&quot;$$a\\left(t\\right)\\,=\\,\\frac{F_{thrust}\\left(t\\right)-F_{drag}-m\\left(t\\right)g\\left(h\\right)}{m\\left(t\\right)}$$&quot;,&quot;backgroundColorModified&quot;:false,&quot;type&quot;:&quot;$$&quot;,&quot;ts&quot;:1735151386114,&quot;cs&quot;:&quot;tQ0SarBl8V6IdB5yA9o+Lw==&quot;,&quot;size&quot;:{&quot;width&quot;:311,&quot;height&quot;:46.5}}"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5964" y="3841213"/>
            <a:ext cx="2962275" cy="442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000000&quot;,&quot;code&quot;:&quot;$$g\\left(h\\right)=g_{0}\\left(\\frac{R}{R+r}\\right)^{2}$$&quot;,&quot;font&quot;:{&quot;size&quot;:12,&quot;color&quot;:&quot;#ffffff&quot;,&quot;family&quot;:&quot;Arial&quot;},&quot;id&quot;:&quot;2&quot;,&quot;backgroundColorModified&quot;:false,&quot;aid&quot;:null,&quot;type&quot;:&quot;$$&quot;,&quot;ts&quot;:1735151524640,&quot;cs&quot;:&quot;sxXqw6SE+RyeebGXMT4oPw==&quot;,&quot;size&quot;:{&quot;width&quot;:167.83333333333334,&quot;height&quot;:48.833333333333336}}"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964" y="3291466"/>
            <a:ext cx="1598613" cy="4651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2,&quot;color&quot;:&quot;#ffffff&quot;,&quot;family&quot;:&quot;Arial&quot;},&quot;code&quot;:&quot;$$\\rho\\left(h\\right)=\\rho_{0}\\cdot\\exp\\left(-\\frac{h}{H}\\right)$$&quot;,&quot;backgroundColor&quot;:&quot;#000000&quot;,&quot;type&quot;:&quot;$$&quot;,&quot;id&quot;:&quot;2&quot;,&quot;aid&quot;:null,&quot;backgroundColorModified&quot;:false,&quot;ts&quot;:1735151598669,&quot;cs&quot;:&quot;ktvFEcIfXb4+MfaLKnFeiw==&quot;,&quot;size&quot;:{&quot;width&quot;:189.66666666666666,&quot;height&quot;:45.166666666666664}}" id="121" name="Google Shape;12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977" y="2776640"/>
            <a:ext cx="1806575" cy="4302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code&quot;:&quot;$$F_{drag}=\\frac{1}{2}\\rho\\left(h\\right)\\upsilon^{2}C_{d}A$$&quot;,&quot;backgroundColor&quot;:&quot;#000000&quot;,&quot;id&quot;:&quot;2&quot;,&quot;aid&quot;:null,&quot;font&quot;:{&quot;size&quot;:12,&quot;family&quot;:&quot;Arial&quot;,&quot;color&quot;:&quot;#ffffff&quot;},&quot;type&quot;:&quot;$$&quot;,&quot;backgroundColorModified&quot;:false,&quot;ts&quot;:1735151653858,&quot;cs&quot;:&quot;MpYKhLP3vTPiHReMpAGBkw==&quot;,&quot;size&quot;:{&quot;width&quot;:174.33333333333334,&quot;height&quot;:38.166666666666664}}" id="122" name="Google Shape;12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1689" y="2328478"/>
            <a:ext cx="1660525" cy="363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size&quot;:12,&quot;color&quot;:&quot;#ffffff&quot;,&quot;family&quot;:&quot;Arial&quot;},&quot;backgroundColor&quot;:&quot;#000000&quot;,&quot;type&quot;:&quot;$$&quot;,&quot;code&quot;:&quot;$$F_{thrust}\\left(t\\right)=\\begin{cases}\n{stage_{1}Thrust,}&amp;{t\\leq t_{switch},}\\\\\n{stage_{2}Thrust,}&amp;{t&gt;t_{switch.}}\\\\\n\\end{cases}$$&quot;,&quot;backgroundColorModified&quot;:false,&quot;aid&quot;:null,&quot;id&quot;:&quot;2&quot;,&quot;ts&quot;:1735151738570,&quot;cs&quot;:&quot;08135E7QmJx8PjdVpb6hAA==&quot;,&quot;size&quot;:{&quot;width&quot;:331,&quot;height&quot;:45.25}}" id="123" name="Google Shape;12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11702" y="1812856"/>
            <a:ext cx="3152775" cy="431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type="title"/>
          </p:nvPr>
        </p:nvSpPr>
        <p:spPr>
          <a:xfrm>
            <a:off x="311700" y="445025"/>
            <a:ext cx="426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22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Строительство ракеты</a:t>
            </a:r>
            <a:endParaRPr sz="222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9" name="Google Shape;129;p18"/>
          <p:cNvSpPr txBox="1"/>
          <p:nvPr>
            <p:ph idx="1" type="body"/>
          </p:nvPr>
        </p:nvSpPr>
        <p:spPr>
          <a:xfrm>
            <a:off x="311700" y="1152475"/>
            <a:ext cx="36024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Установим модификации Real Solar Planet (RSS) и RP-1, первая заменить внутриигровую систему на реальную солнечную, вторая же добавит реальные модели двигателей и позволит детальнее изменять форму корпуса ракеты.</a:t>
            </a:r>
            <a:endParaRPr sz="9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Двигатель блока А - РД-108-8Д75 (Реальный РД-108-8Д75ПС)</a:t>
            </a:r>
            <a:endParaRPr sz="9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Двигатели блоков Б, В, Г, Д - РД-107-8Д74 (Реальный РД-107-8Д74ПС)</a:t>
            </a:r>
            <a:endParaRPr sz="9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Общая масса ракеты - 279,438 тонн (Реальная 267 тонн)</a:t>
            </a:r>
            <a:endParaRPr sz="9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Масса блока А - 94 тонны (соответствует реальному)</a:t>
            </a:r>
            <a:endParaRPr sz="9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70"/>
              <a:buFont typeface="Arial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Масса блоков Б, В, Г, Д (каждого)  - 44 тонны (соответствует реальному)</a:t>
            </a:r>
            <a:endParaRPr sz="98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ru" sz="98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Общая длина ракеты - 27,9 метров (реальная 29,167 метров)</a:t>
            </a:r>
            <a:endParaRPr sz="126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0" name="Google Shape;13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9825" y="159838"/>
            <a:ext cx="3211000" cy="4823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9" title="122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996" y="0"/>
            <a:ext cx="685800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9"/>
          <p:cNvSpPr/>
          <p:nvPr/>
        </p:nvSpPr>
        <p:spPr>
          <a:xfrm>
            <a:off x="0" y="0"/>
            <a:ext cx="895800" cy="895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/>
          <p:cNvSpPr/>
          <p:nvPr/>
        </p:nvSpPr>
        <p:spPr>
          <a:xfrm flipH="1" rot="10800000">
            <a:off x="0" y="4247700"/>
            <a:ext cx="895800" cy="895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/>
          <p:cNvSpPr/>
          <p:nvPr/>
        </p:nvSpPr>
        <p:spPr>
          <a:xfrm rot="10800000">
            <a:off x="8248200" y="4247700"/>
            <a:ext cx="895800" cy="895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/>
          <p:nvPr/>
        </p:nvSpPr>
        <p:spPr>
          <a:xfrm flipH="1">
            <a:off x="8248200" y="0"/>
            <a:ext cx="895800" cy="8958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/>
          <p:cNvSpPr txBox="1"/>
          <p:nvPr/>
        </p:nvSpPr>
        <p:spPr>
          <a:xfrm>
            <a:off x="432000" y="0"/>
            <a:ext cx="64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ВИДЕО</a:t>
            </a:r>
            <a:endParaRPr b="1" sz="30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8064000" y="0"/>
            <a:ext cx="64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lt2"/>
                </a:solidFill>
                <a:latin typeface="Comfortaa"/>
                <a:ea typeface="Comfortaa"/>
                <a:cs typeface="Comfortaa"/>
                <a:sym typeface="Comfortaa"/>
              </a:rPr>
              <a:t>ПОЛЁТА</a:t>
            </a:r>
            <a:endParaRPr b="1" sz="3000">
              <a:solidFill>
                <a:schemeClr val="lt2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mc:AlternateContent>
    <mc:Choice Requires="p14">
      <p:transition spd="slow" p14:dur="2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483" y="0"/>
            <a:ext cx="857251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0"/>
          <p:cNvPicPr preferRelativeResize="0"/>
          <p:nvPr/>
        </p:nvPicPr>
        <p:blipFill rotWithShape="1">
          <a:blip r:embed="rId4">
            <a:alphaModFix amt="55000"/>
          </a:blip>
          <a:srcRect b="-1480" l="-1640" r="1639" t="1480"/>
          <a:stretch/>
        </p:blipFill>
        <p:spPr>
          <a:xfrm>
            <a:off x="438613" y="70538"/>
            <a:ext cx="8572525" cy="5143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4290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1"/>
          <p:cNvPicPr preferRelativeResize="0"/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0" y="-342900"/>
            <a:ext cx="914400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